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arlow" charset="0"/>
      <p:regular r:id="rId11"/>
      <p:bold r:id="rId12"/>
      <p:boldItalic r:id="rId13"/>
    </p:embeddedFont>
    <p:embeddedFont>
      <p:font typeface="Montserrat" charset="0"/>
      <p:regular r:id="rId14"/>
      <p:bold r:id="rId15"/>
      <p:italic r:id="rId16"/>
      <p:boldItalic r:id="rId17"/>
    </p:embeddedFont>
    <p:embeddedFont>
      <p:font typeface="Montserrat Medium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570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6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7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8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9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/>
          <p:nvPr/>
        </p:nvSpPr>
        <p:spPr>
          <a:xfrm>
            <a:off x="758309" y="716399"/>
            <a:ext cx="7627382" cy="213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4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4450"/>
              <a:buFont typeface="Barlow"/>
              <a:buNone/>
            </a:pPr>
            <a:r>
              <a:rPr lang="en-US" sz="445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Nuova Valutazione nella Scuola Primaria: Guida per i Genitori</a:t>
            </a:r>
            <a:endParaRPr sz="4450" b="0" i="0" u="none" strike="noStrike" cap="none"/>
          </a:p>
        </p:txBody>
      </p:sp>
      <p:sp>
        <p:nvSpPr>
          <p:cNvPr id="50" name="Google Shape;50;p11"/>
          <p:cNvSpPr/>
          <p:nvPr/>
        </p:nvSpPr>
        <p:spPr>
          <a:xfrm>
            <a:off x="758309" y="3179445"/>
            <a:ext cx="7627382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Cari genitori, vi diamo il benvenuto a questa presentazione informativa sulla nuova valutazione introdotta nella scuola primaria con l'Ordinanza Ministeriale 3/2025. Questo importante cambiamento sostituisce i giudizi descrittivi con un sistema di giudizi sintetici per ogni disciplina.</a:t>
            </a:r>
            <a:endParaRPr sz="1700" b="0" i="0" u="none" strike="noStrike" cap="none"/>
          </a:p>
        </p:txBody>
      </p:sp>
      <p:sp>
        <p:nvSpPr>
          <p:cNvPr id="51" name="Google Shape;51;p11"/>
          <p:cNvSpPr/>
          <p:nvPr/>
        </p:nvSpPr>
        <p:spPr>
          <a:xfrm>
            <a:off x="758309" y="5156716"/>
            <a:ext cx="7627382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Nei prossimi minuti, vi illustreremo in dettaglio cosa comporta questo cambiamento, come interpretare i nuovi giudizi e come supportare al meglio i vostri bambini durante questa transizione. Il nostro obiettivo è assicurare che abbiate tutte le informazioni necessarie per comprendere e accompagnare il percorso scolastico dei vostri figli.</a:t>
            </a:r>
            <a:endParaRPr sz="1700" b="0" i="0" u="none" strike="noStrike" cap="none"/>
          </a:p>
        </p:txBody>
      </p:sp>
      <p:sp>
        <p:nvSpPr>
          <p:cNvPr id="52" name="Google Shape;52;p11"/>
          <p:cNvSpPr/>
          <p:nvPr/>
        </p:nvSpPr>
        <p:spPr>
          <a:xfrm>
            <a:off x="758309" y="7150179"/>
            <a:ext cx="346591" cy="346591"/>
          </a:xfrm>
          <a:prstGeom prst="roundRect">
            <a:avLst>
              <a:gd name="adj" fmla="val 26380043"/>
            </a:avLst>
          </a:prstGeom>
          <a:solidFill>
            <a:srgbClr val="B8560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860703" y="7274719"/>
            <a:ext cx="141803" cy="9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Montserrat Medium"/>
              <a:buNone/>
            </a:pPr>
            <a:r>
              <a:rPr lang="en-US" sz="75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</a:t>
            </a:r>
            <a:endParaRPr sz="750" b="0" i="0" u="none" strike="noStrike" cap="none"/>
          </a:p>
        </p:txBody>
      </p:sp>
      <p:sp>
        <p:nvSpPr>
          <p:cNvPr id="54" name="Google Shape;54;p11"/>
          <p:cNvSpPr/>
          <p:nvPr/>
        </p:nvSpPr>
        <p:spPr>
          <a:xfrm>
            <a:off x="1213128" y="7133987"/>
            <a:ext cx="2524006" cy="37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476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100"/>
              <a:buFont typeface="Montserrat"/>
              <a:buNone/>
            </a:pPr>
            <a:r>
              <a:rPr lang="en-US" sz="2100" b="1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da ANGELA PASSI</a:t>
            </a:r>
            <a:endParaRPr sz="2100" b="0" i="0" u="none" strike="noStrike" cap="none"/>
          </a:p>
        </p:txBody>
      </p:sp>
      <p:sp>
        <p:nvSpPr>
          <p:cNvPr id="55" name="Google Shape;55;p11"/>
          <p:cNvSpPr/>
          <p:nvPr/>
        </p:nvSpPr>
        <p:spPr>
          <a:xfrm>
            <a:off x="640725" y="7076325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758309" y="1214318"/>
            <a:ext cx="7805976" cy="71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4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4450"/>
              <a:buFont typeface="Barlow"/>
              <a:buNone/>
            </a:pPr>
            <a:r>
              <a:rPr lang="en-US" sz="44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Il </a:t>
            </a:r>
            <a:r>
              <a:rPr lang="en-US" sz="44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Nuovo</a:t>
            </a:r>
            <a:r>
              <a:rPr lang="en-US" sz="44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4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Sistema</a:t>
            </a:r>
            <a:r>
              <a:rPr lang="en-US" sz="44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4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di</a:t>
            </a:r>
            <a:r>
              <a:rPr lang="en-US" sz="44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44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Valutazione</a:t>
            </a:r>
            <a:endParaRPr sz="4450" b="0" i="0" u="none" strike="noStrike" cap="none" dirty="0"/>
          </a:p>
        </p:txBody>
      </p:sp>
      <p:sp>
        <p:nvSpPr>
          <p:cNvPr id="62" name="Google Shape;62;p12"/>
          <p:cNvSpPr/>
          <p:nvPr/>
        </p:nvSpPr>
        <p:spPr>
          <a:xfrm>
            <a:off x="644009" y="2859059"/>
            <a:ext cx="4226838" cy="3371017"/>
          </a:xfrm>
          <a:prstGeom prst="roundRect">
            <a:avLst>
              <a:gd name="adj" fmla="val 9641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982504" y="2584490"/>
            <a:ext cx="3599736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Passaggio</a:t>
            </a:r>
            <a:r>
              <a:rPr lang="en-US" sz="22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ai</a:t>
            </a:r>
            <a:r>
              <a:rPr lang="en-US" sz="22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Giudizi</a:t>
            </a:r>
            <a:r>
              <a:rPr lang="en-US" sz="22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Sintetici</a:t>
            </a:r>
            <a:endParaRPr sz="2200" b="0" i="0" u="none" strike="noStrike" cap="none" dirty="0"/>
          </a:p>
        </p:txBody>
      </p:sp>
      <p:sp>
        <p:nvSpPr>
          <p:cNvPr id="64" name="Google Shape;64;p12"/>
          <p:cNvSpPr/>
          <p:nvPr/>
        </p:nvSpPr>
        <p:spPr>
          <a:xfrm>
            <a:off x="982504" y="3070622"/>
            <a:ext cx="3778448" cy="20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 nuovo sistema sostituisce i giudizi descrittivi con sei livelli di valutazione sintetici, offrendo una maggiore chiarezza e immediatezza nella lettura dei risultati scolastici.</a:t>
            </a:r>
            <a:endParaRPr sz="1700" b="0" i="0" u="none" strike="noStrike" cap="none"/>
          </a:p>
        </p:txBody>
      </p:sp>
      <p:sp>
        <p:nvSpPr>
          <p:cNvPr id="65" name="Google Shape;65;p12"/>
          <p:cNvSpPr/>
          <p:nvPr/>
        </p:nvSpPr>
        <p:spPr>
          <a:xfrm>
            <a:off x="5191331" y="2703195"/>
            <a:ext cx="4226838" cy="3371017"/>
          </a:xfrm>
          <a:prstGeom prst="roundRect">
            <a:avLst>
              <a:gd name="adj" fmla="val 9641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425916" y="2584490"/>
            <a:ext cx="3778448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Applicazione a Tutte le Discipline</a:t>
            </a:r>
            <a:endParaRPr sz="2200" b="0" i="0" u="none" strike="noStrike" cap="none"/>
          </a:p>
        </p:txBody>
      </p:sp>
      <p:sp>
        <p:nvSpPr>
          <p:cNvPr id="67" name="Google Shape;67;p12"/>
          <p:cNvSpPr/>
          <p:nvPr/>
        </p:nvSpPr>
        <p:spPr>
          <a:xfrm>
            <a:off x="5425916" y="3426857"/>
            <a:ext cx="3778448" cy="20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Ogni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materia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sarà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valutata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secondo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nuova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scala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permettendo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visione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uniforme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rendimento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scolastico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tutte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aree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apprendimento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b="0" i="0" u="none" strike="noStrike" cap="none" dirty="0"/>
          </a:p>
        </p:txBody>
      </p:sp>
      <p:sp>
        <p:nvSpPr>
          <p:cNvPr id="68" name="Google Shape;68;p12"/>
          <p:cNvSpPr/>
          <p:nvPr/>
        </p:nvSpPr>
        <p:spPr>
          <a:xfrm>
            <a:off x="9665916" y="2692804"/>
            <a:ext cx="4226838" cy="3371017"/>
          </a:xfrm>
          <a:prstGeom prst="roundRect">
            <a:avLst>
              <a:gd name="adj" fmla="val 9641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9869329" y="2584490"/>
            <a:ext cx="327279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Documento</a:t>
            </a:r>
            <a:r>
              <a:rPr lang="en-US" sz="22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di</a:t>
            </a:r>
            <a:r>
              <a:rPr lang="en-US" sz="22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2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Valutazione</a:t>
            </a:r>
            <a:endParaRPr sz="2200" b="0" i="0" u="none" strike="noStrike" cap="none" dirty="0"/>
          </a:p>
        </p:txBody>
      </p:sp>
      <p:sp>
        <p:nvSpPr>
          <p:cNvPr id="70" name="Google Shape;70;p12"/>
          <p:cNvSpPr/>
          <p:nvPr/>
        </p:nvSpPr>
        <p:spPr>
          <a:xfrm>
            <a:off x="9869329" y="3070622"/>
            <a:ext cx="3778448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nuovi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giudizi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saranno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riportati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nel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documento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valutazione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ufficiale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mantenendo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stessa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importanza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valore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legale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precedente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17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b="0" i="0" u="none" strike="noStrike" cap="none" dirty="0"/>
          </a:p>
        </p:txBody>
      </p:sp>
      <p:sp>
        <p:nvSpPr>
          <p:cNvPr id="71" name="Google Shape;71;p12"/>
          <p:cNvSpPr/>
          <p:nvPr/>
        </p:nvSpPr>
        <p:spPr>
          <a:xfrm>
            <a:off x="758309" y="6147146"/>
            <a:ext cx="131139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L'Ordinanza Ministeriale n. 3 del 9 gennaio 2025 segna un importante passo nell'evoluzione del sistema valutativo della scuola primaria italiana. Questa riforma mira a semplificare la comunicazione del rendimento scolastico, rendendola più accessibile e comprensibile per tutti i genitori.</a:t>
            </a:r>
            <a:endParaRPr sz="1700" b="0" i="0" u="none" strike="noStrike" cap="none"/>
          </a:p>
        </p:txBody>
      </p:sp>
      <p:sp>
        <p:nvSpPr>
          <p:cNvPr id="72" name="Google Shape;72;p12"/>
          <p:cNvSpPr/>
          <p:nvPr/>
        </p:nvSpPr>
        <p:spPr>
          <a:xfrm>
            <a:off x="11105700" y="7603125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6121598" y="644843"/>
            <a:ext cx="5911334" cy="59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3750"/>
              <a:buFont typeface="Barlow"/>
              <a:buNone/>
            </a:pPr>
            <a:r>
              <a:rPr lang="en-US" sz="37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La </a:t>
            </a:r>
            <a:r>
              <a:rPr lang="en-US" sz="37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Scala</a:t>
            </a:r>
            <a:r>
              <a:rPr lang="en-US" sz="37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dei</a:t>
            </a:r>
            <a:r>
              <a:rPr lang="en-US" sz="37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Giudizi</a:t>
            </a:r>
            <a:r>
              <a:rPr lang="en-US" sz="3750" b="1" i="0" u="none" strike="noStrike" cap="none" dirty="0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750" b="1" i="0" u="none" strike="noStrike" cap="none" dirty="0" err="1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Sintetici</a:t>
            </a:r>
            <a:endParaRPr sz="3750" b="0" i="0" u="none" strike="noStrike" cap="none" dirty="0"/>
          </a:p>
        </p:txBody>
      </p:sp>
      <p:sp>
        <p:nvSpPr>
          <p:cNvPr id="80" name="Google Shape;80;p13"/>
          <p:cNvSpPr/>
          <p:nvPr/>
        </p:nvSpPr>
        <p:spPr>
          <a:xfrm>
            <a:off x="6121598" y="1514118"/>
            <a:ext cx="136088" cy="1677233"/>
          </a:xfrm>
          <a:prstGeom prst="roundRect">
            <a:avLst>
              <a:gd name="adj" fmla="val 200065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7963809" y="1555682"/>
            <a:ext cx="2388275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850"/>
              <a:buFont typeface="Barlow"/>
              <a:buNone/>
            </a:pPr>
            <a:r>
              <a:rPr lang="en-US" sz="185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Livelli</a:t>
            </a:r>
            <a:r>
              <a:rPr lang="en-US" sz="185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5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Alti</a:t>
            </a:r>
            <a:endParaRPr sz="1850" b="0" i="0" u="none" strike="noStrike" cap="none" dirty="0"/>
          </a:p>
        </p:txBody>
      </p:sp>
      <p:sp>
        <p:nvSpPr>
          <p:cNvPr id="82" name="Google Shape;82;p13"/>
          <p:cNvSpPr/>
          <p:nvPr/>
        </p:nvSpPr>
        <p:spPr>
          <a:xfrm>
            <a:off x="6529864" y="1921431"/>
            <a:ext cx="7465338" cy="58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Ottimo: rappresenta il massimo livello di apprendimento, indicando un'eccellente padronanza della materia.</a:t>
            </a:r>
            <a:endParaRPr sz="1400" b="0" i="0" u="none" strike="noStrike" cap="none"/>
          </a:p>
        </p:txBody>
      </p:sp>
      <p:sp>
        <p:nvSpPr>
          <p:cNvPr id="83" name="Google Shape;83;p13"/>
          <p:cNvSpPr/>
          <p:nvPr/>
        </p:nvSpPr>
        <p:spPr>
          <a:xfrm>
            <a:off x="6529864" y="2610803"/>
            <a:ext cx="7465338" cy="58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Distinto: dimostra un livello molto alto di competenza, con una solida comprensione degli argomenti trattati.</a:t>
            </a:r>
            <a:endParaRPr sz="1400" b="0" i="0" u="none" strike="noStrike" cap="none"/>
          </a:p>
        </p:txBody>
      </p:sp>
      <p:sp>
        <p:nvSpPr>
          <p:cNvPr id="84" name="Google Shape;84;p13"/>
          <p:cNvSpPr/>
          <p:nvPr/>
        </p:nvSpPr>
        <p:spPr>
          <a:xfrm>
            <a:off x="6393775" y="3372803"/>
            <a:ext cx="136088" cy="1386959"/>
          </a:xfrm>
          <a:prstGeom prst="roundRect">
            <a:avLst>
              <a:gd name="adj" fmla="val 200065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6802041" y="3372803"/>
            <a:ext cx="2388275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850"/>
              <a:buFont typeface="Barlow"/>
              <a:buNone/>
            </a:pPr>
            <a:r>
              <a:rPr lang="en-US" sz="185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Livelli Intermedi</a:t>
            </a:r>
            <a:endParaRPr sz="1850" b="0" i="0" u="none" strike="noStrike" cap="none"/>
          </a:p>
        </p:txBody>
      </p:sp>
      <p:sp>
        <p:nvSpPr>
          <p:cNvPr id="86" name="Google Shape;86;p13"/>
          <p:cNvSpPr/>
          <p:nvPr/>
        </p:nvSpPr>
        <p:spPr>
          <a:xfrm>
            <a:off x="6802041" y="3780115"/>
            <a:ext cx="7193161" cy="29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Buono: indica un apprendimento adeguato e soddisfacente della materia.</a:t>
            </a:r>
            <a:endParaRPr sz="1400" b="0" i="0" u="none" strike="noStrike" cap="none"/>
          </a:p>
        </p:txBody>
      </p:sp>
      <p:sp>
        <p:nvSpPr>
          <p:cNvPr id="87" name="Google Shape;87;p13"/>
          <p:cNvSpPr/>
          <p:nvPr/>
        </p:nvSpPr>
        <p:spPr>
          <a:xfrm>
            <a:off x="6802041" y="4179213"/>
            <a:ext cx="7193161" cy="58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Discreto: rappresenta un livello di competenza nella media, con alcuni aspetti da migliorare.</a:t>
            </a:r>
            <a:endParaRPr sz="1400" b="0" i="0" u="none" strike="noStrike" cap="none"/>
          </a:p>
        </p:txBody>
      </p:sp>
      <p:sp>
        <p:nvSpPr>
          <p:cNvPr id="88" name="Google Shape;88;p13"/>
          <p:cNvSpPr/>
          <p:nvPr/>
        </p:nvSpPr>
        <p:spPr>
          <a:xfrm>
            <a:off x="6666071" y="4941213"/>
            <a:ext cx="136088" cy="1677233"/>
          </a:xfrm>
          <a:prstGeom prst="roundRect">
            <a:avLst>
              <a:gd name="adj" fmla="val 200065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7074337" y="4941213"/>
            <a:ext cx="2388275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850"/>
              <a:buFont typeface="Barlow"/>
              <a:buNone/>
            </a:pPr>
            <a:r>
              <a:rPr lang="en-US" sz="185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Livelli Bassi</a:t>
            </a:r>
            <a:endParaRPr sz="1850" b="0" i="0" u="none" strike="noStrike" cap="none"/>
          </a:p>
        </p:txBody>
      </p:sp>
      <p:sp>
        <p:nvSpPr>
          <p:cNvPr id="90" name="Google Shape;90;p13"/>
          <p:cNvSpPr/>
          <p:nvPr/>
        </p:nvSpPr>
        <p:spPr>
          <a:xfrm>
            <a:off x="7074337" y="5348526"/>
            <a:ext cx="6920865" cy="58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Sufficiente: segnala un apprendimento basilare, con la necessità di consolidare le conoscenze.</a:t>
            </a:r>
            <a:endParaRPr sz="1400" b="0" i="0" u="none" strike="noStrike" cap="none"/>
          </a:p>
        </p:txBody>
      </p:sp>
      <p:sp>
        <p:nvSpPr>
          <p:cNvPr id="91" name="Google Shape;91;p13"/>
          <p:cNvSpPr/>
          <p:nvPr/>
        </p:nvSpPr>
        <p:spPr>
          <a:xfrm>
            <a:off x="7074337" y="6037898"/>
            <a:ext cx="6920865" cy="58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Non Sufficiente: indica difficoltà significative nell'apprendimento che richiedono interventi specifici.</a:t>
            </a:r>
            <a:endParaRPr sz="1400" b="0" i="0" u="none" strike="noStrike" cap="none"/>
          </a:p>
        </p:txBody>
      </p:sp>
      <p:sp>
        <p:nvSpPr>
          <p:cNvPr id="92" name="Google Shape;92;p13"/>
          <p:cNvSpPr/>
          <p:nvPr/>
        </p:nvSpPr>
        <p:spPr>
          <a:xfrm>
            <a:off x="6120246" y="6858000"/>
            <a:ext cx="7874956" cy="72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Ogni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giudizio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riflette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non solo le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conoscenze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acquisite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ma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anche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competenze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sviluppate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l'impegno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dimostrato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progressi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fatti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durante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periodo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valutazione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 dirty="0"/>
          </a:p>
        </p:txBody>
      </p:sp>
      <p:sp>
        <p:nvSpPr>
          <p:cNvPr id="93" name="Google Shape;93;p13"/>
          <p:cNvSpPr/>
          <p:nvPr/>
        </p:nvSpPr>
        <p:spPr>
          <a:xfrm>
            <a:off x="11170500" y="7584650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662821" y="658416"/>
            <a:ext cx="5856327" cy="62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3900"/>
              <a:buFont typeface="Barlow"/>
              <a:buNone/>
            </a:pPr>
            <a:r>
              <a:rPr lang="en-US" sz="390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Come Interpretare i Giudizi</a:t>
            </a:r>
            <a:endParaRPr sz="3900" b="0" i="0" u="none" strike="noStrike" cap="none"/>
          </a:p>
        </p:txBody>
      </p:sp>
      <p:pic>
        <p:nvPicPr>
          <p:cNvPr id="100" name="Google Shape;100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21" y="1660088"/>
            <a:ext cx="946904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1893808" y="1849398"/>
            <a:ext cx="3206948" cy="31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50"/>
              <a:buFont typeface="Barlow"/>
              <a:buNone/>
            </a:pPr>
            <a:r>
              <a:rPr lang="en-US" sz="195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Considerare l'Intero Percorso</a:t>
            </a:r>
            <a:endParaRPr sz="1950" b="0" i="0" u="none" strike="noStrike" cap="none"/>
          </a:p>
        </p:txBody>
      </p:sp>
      <p:sp>
        <p:nvSpPr>
          <p:cNvPr id="102" name="Google Shape;102;p14"/>
          <p:cNvSpPr/>
          <p:nvPr/>
        </p:nvSpPr>
        <p:spPr>
          <a:xfrm>
            <a:off x="2060028" y="2539485"/>
            <a:ext cx="11907551" cy="34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50"/>
              <a:buFont typeface="Montserrat"/>
              <a:buNone/>
            </a:pP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giudizi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riflettono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processo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apprendimento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continuo, non solo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risultato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verifiche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singole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 Considerate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percorso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5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complessivo</a:t>
            </a:r>
            <a:r>
              <a:rPr lang="en-US" sz="145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del bambino.</a:t>
            </a:r>
            <a:endParaRPr sz="1450" b="0" i="0" u="none" strike="noStrike" cap="none" dirty="0"/>
          </a:p>
        </p:txBody>
      </p:sp>
      <p:pic>
        <p:nvPicPr>
          <p:cNvPr id="103" name="Google Shape;103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821" y="3069788"/>
            <a:ext cx="946904" cy="113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/>
          <p:nvPr/>
        </p:nvSpPr>
        <p:spPr>
          <a:xfrm>
            <a:off x="1893808" y="3259098"/>
            <a:ext cx="2491859" cy="31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50"/>
              <a:buFont typeface="Barlow"/>
              <a:buNone/>
            </a:pPr>
            <a:r>
              <a:rPr lang="en-US" sz="195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Valutare i Progressi</a:t>
            </a:r>
            <a:endParaRPr sz="1950" b="0" i="0" u="none" strike="noStrike" cap="none"/>
          </a:p>
        </p:txBody>
      </p:sp>
      <p:sp>
        <p:nvSpPr>
          <p:cNvPr id="105" name="Google Shape;105;p14"/>
          <p:cNvSpPr/>
          <p:nvPr/>
        </p:nvSpPr>
        <p:spPr>
          <a:xfrm>
            <a:off x="1893808" y="3684151"/>
            <a:ext cx="12073771" cy="30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50"/>
              <a:buFont typeface="Montserrat"/>
              <a:buNone/>
            </a:pPr>
            <a:r>
              <a:rPr lang="en-US" sz="145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Concentratevi sui miglioramenti e sui progressi fatti nel tempo, non solo sul giudizio finale. Ogni passo avanti è significativo.</a:t>
            </a:r>
            <a:endParaRPr sz="1450" b="0" i="0" u="none" strike="noStrike" cap="none"/>
          </a:p>
        </p:txBody>
      </p:sp>
      <p:pic>
        <p:nvPicPr>
          <p:cNvPr id="106" name="Google Shape;106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821" y="4206121"/>
            <a:ext cx="946904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1893808" y="4395430"/>
            <a:ext cx="4391025" cy="31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50"/>
              <a:buFont typeface="Barlow"/>
              <a:buNone/>
            </a:pPr>
            <a:r>
              <a:rPr lang="en-US" sz="195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Identificare le Aree di Forza e Debolezza</a:t>
            </a:r>
            <a:endParaRPr sz="1950" b="0" i="0" u="none" strike="noStrike" cap="none"/>
          </a:p>
        </p:txBody>
      </p:sp>
      <p:sp>
        <p:nvSpPr>
          <p:cNvPr id="108" name="Google Shape;108;p14"/>
          <p:cNvSpPr/>
          <p:nvPr/>
        </p:nvSpPr>
        <p:spPr>
          <a:xfrm>
            <a:off x="1893808" y="4820483"/>
            <a:ext cx="12073771" cy="60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50"/>
              <a:buFont typeface="Montserrat"/>
              <a:buNone/>
            </a:pPr>
            <a:r>
              <a:rPr lang="en-US" sz="145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Utilizzate i giudizi per individuare le materie in cui vostro figlio eccelle e quelle in cui potrebbe aver bisogno di maggior supporto.</a:t>
            </a:r>
            <a:endParaRPr sz="1450" b="0" i="0" u="none" strike="noStrike" cap="none"/>
          </a:p>
        </p:txBody>
      </p:sp>
      <p:pic>
        <p:nvPicPr>
          <p:cNvPr id="109" name="Google Shape;109;p1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821" y="5615821"/>
            <a:ext cx="946904" cy="113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893808" y="5805130"/>
            <a:ext cx="3029545" cy="31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50"/>
              <a:buFont typeface="Barlow"/>
              <a:buNone/>
            </a:pPr>
            <a:r>
              <a:rPr lang="en-US" sz="195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Dialogare con gli Insegnanti</a:t>
            </a:r>
            <a:endParaRPr sz="1950" b="0" i="0" u="none" strike="noStrike" cap="none"/>
          </a:p>
        </p:txBody>
      </p:sp>
      <p:sp>
        <p:nvSpPr>
          <p:cNvPr id="111" name="Google Shape;111;p14"/>
          <p:cNvSpPr/>
          <p:nvPr/>
        </p:nvSpPr>
        <p:spPr>
          <a:xfrm>
            <a:off x="1893808" y="6230183"/>
            <a:ext cx="12073771" cy="30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50"/>
              <a:buFont typeface="Montserrat"/>
              <a:buNone/>
            </a:pPr>
            <a:r>
              <a:rPr lang="en-US" sz="145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Mantenete un dialogo aperto con gli insegnanti per comprendere meglio i giudizi e come sostenere l'apprendimento a casa.</a:t>
            </a:r>
            <a:endParaRPr sz="1450" b="0" i="0" u="none" strike="noStrike" cap="none"/>
          </a:p>
        </p:txBody>
      </p:sp>
      <p:sp>
        <p:nvSpPr>
          <p:cNvPr id="112" name="Google Shape;112;p14"/>
          <p:cNvSpPr/>
          <p:nvPr/>
        </p:nvSpPr>
        <p:spPr>
          <a:xfrm>
            <a:off x="662821" y="6965156"/>
            <a:ext cx="13304758" cy="60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50"/>
              <a:buFont typeface="Montserrat"/>
              <a:buNone/>
            </a:pPr>
            <a:r>
              <a:rPr lang="en-US" sz="145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Ricordate che ogni bambino ha i propri tempi e modalità di apprendimento. I giudizi sono strumenti per guidare e supportare, non per etichettare o limitare il potenziale del vostro bambino.</a:t>
            </a:r>
            <a:endParaRPr sz="1450" b="0" i="0" u="none" strike="noStrike" cap="none"/>
          </a:p>
        </p:txBody>
      </p:sp>
      <p:sp>
        <p:nvSpPr>
          <p:cNvPr id="113" name="Google Shape;113;p14"/>
          <p:cNvSpPr/>
          <p:nvPr/>
        </p:nvSpPr>
        <p:spPr>
          <a:xfrm>
            <a:off x="11170500" y="7571175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758309" y="782717"/>
            <a:ext cx="9256276" cy="71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4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4450"/>
              <a:buFont typeface="Barlow"/>
              <a:buNone/>
            </a:pPr>
            <a:r>
              <a:rPr lang="en-US" sz="445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Confronto con il Sistema Precedente</a:t>
            </a:r>
            <a:endParaRPr sz="4450" b="0" i="0" u="none" strike="noStrike" cap="none"/>
          </a:p>
        </p:txBody>
      </p:sp>
      <p:sp>
        <p:nvSpPr>
          <p:cNvPr id="120" name="Google Shape;120;p15"/>
          <p:cNvSpPr/>
          <p:nvPr/>
        </p:nvSpPr>
        <p:spPr>
          <a:xfrm>
            <a:off x="758309" y="2036921"/>
            <a:ext cx="4941689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Sistema Precedente: Giudizi Descrittivi</a:t>
            </a:r>
            <a:endParaRPr sz="2200" b="0" i="0" u="none" strike="noStrike" cap="none"/>
          </a:p>
        </p:txBody>
      </p:sp>
      <p:sp>
        <p:nvSpPr>
          <p:cNvPr id="121" name="Google Shape;121;p15"/>
          <p:cNvSpPr/>
          <p:nvPr/>
        </p:nvSpPr>
        <p:spPr>
          <a:xfrm>
            <a:off x="758309" y="2609731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Dettagliati resoconti narrativi dell'apprendimento dello studente.</a:t>
            </a:r>
            <a:endParaRPr sz="1700" b="0" i="0" u="none" strike="noStrike" cap="none"/>
          </a:p>
        </p:txBody>
      </p:sp>
      <p:sp>
        <p:nvSpPr>
          <p:cNvPr id="122" name="Google Shape;122;p15"/>
          <p:cNvSpPr/>
          <p:nvPr/>
        </p:nvSpPr>
        <p:spPr>
          <a:xfrm>
            <a:off x="758309" y="3498056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Descrizioni specifiche delle competenze e delle conoscenze acquisite.</a:t>
            </a:r>
            <a:endParaRPr sz="1700" b="0" i="0" u="none" strike="noStrike" cap="none"/>
          </a:p>
        </p:txBody>
      </p:sp>
      <p:sp>
        <p:nvSpPr>
          <p:cNvPr id="123" name="Google Shape;123;p15"/>
          <p:cNvSpPr/>
          <p:nvPr/>
        </p:nvSpPr>
        <p:spPr>
          <a:xfrm>
            <a:off x="758309" y="4386382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Maggior complessità di lettura e interpretazione per i genitori.</a:t>
            </a:r>
            <a:endParaRPr sz="1700" b="0" i="0" u="none" strike="noStrike" cap="none"/>
          </a:p>
        </p:txBody>
      </p:sp>
      <p:sp>
        <p:nvSpPr>
          <p:cNvPr id="124" name="Google Shape;124;p15"/>
          <p:cNvSpPr/>
          <p:nvPr/>
        </p:nvSpPr>
        <p:spPr>
          <a:xfrm>
            <a:off x="758309" y="5274707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Valutazioni più personalizzate ma potenzialmente meno comparabili.</a:t>
            </a:r>
            <a:endParaRPr sz="1700" b="0" i="0" u="none" strike="noStrike" cap="none"/>
          </a:p>
        </p:txBody>
      </p:sp>
      <p:sp>
        <p:nvSpPr>
          <p:cNvPr id="125" name="Google Shape;125;p15"/>
          <p:cNvSpPr/>
          <p:nvPr/>
        </p:nvSpPr>
        <p:spPr>
          <a:xfrm>
            <a:off x="7587139" y="2036921"/>
            <a:ext cx="4007406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Nuovo Sistema: Giudizi Sintetici</a:t>
            </a:r>
            <a:endParaRPr sz="2200" b="0" i="0" u="none" strike="noStrike" cap="none"/>
          </a:p>
        </p:txBody>
      </p:sp>
      <p:sp>
        <p:nvSpPr>
          <p:cNvPr id="126" name="Google Shape;126;p15"/>
          <p:cNvSpPr/>
          <p:nvPr/>
        </p:nvSpPr>
        <p:spPr>
          <a:xfrm>
            <a:off x="7587139" y="2609731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Sei livelli chiari e distinti per ogni disciplina: Ottimo, Distinto, Buono, Discreto, Sufficiente, Non Sufficiente.</a:t>
            </a:r>
            <a:endParaRPr sz="1700" b="0" i="0" u="none" strike="noStrike" cap="none"/>
          </a:p>
        </p:txBody>
      </p:sp>
      <p:sp>
        <p:nvSpPr>
          <p:cNvPr id="127" name="Google Shape;127;p15"/>
          <p:cNvSpPr/>
          <p:nvPr/>
        </p:nvSpPr>
        <p:spPr>
          <a:xfrm>
            <a:off x="7587139" y="3498056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Maggiore immediatezza nella comprensione del livello raggiunto.</a:t>
            </a:r>
            <a:endParaRPr sz="1700" b="0" i="0" u="none" strike="noStrike" cap="none"/>
          </a:p>
        </p:txBody>
      </p:sp>
      <p:sp>
        <p:nvSpPr>
          <p:cNvPr id="128" name="Google Shape;128;p15"/>
          <p:cNvSpPr/>
          <p:nvPr/>
        </p:nvSpPr>
        <p:spPr>
          <a:xfrm>
            <a:off x="7587139" y="4386382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Facilità di confronto tra diverse materie e periodi di valutazione.</a:t>
            </a:r>
            <a:endParaRPr sz="1700" b="0" i="0" u="none" strike="noStrike" cap="none"/>
          </a:p>
        </p:txBody>
      </p:sp>
      <p:sp>
        <p:nvSpPr>
          <p:cNvPr id="129" name="Google Shape;129;p15"/>
          <p:cNvSpPr/>
          <p:nvPr/>
        </p:nvSpPr>
        <p:spPr>
          <a:xfrm>
            <a:off x="7587139" y="5274707"/>
            <a:ext cx="6292572" cy="69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Standardizzazione che facilita la lettura del rendimento complessivo.</a:t>
            </a:r>
            <a:endParaRPr sz="1700" b="0" i="0" u="none" strike="noStrike" cap="none"/>
          </a:p>
        </p:txBody>
      </p:sp>
      <p:sp>
        <p:nvSpPr>
          <p:cNvPr id="130" name="Google Shape;130;p15"/>
          <p:cNvSpPr/>
          <p:nvPr/>
        </p:nvSpPr>
        <p:spPr>
          <a:xfrm>
            <a:off x="758309" y="6406753"/>
            <a:ext cx="13113782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Entrambi i sistemi hanno i loro punti di forza, ma il nuovo approccio mira a combinare la chiarezza dei giudizi sintetici con un'adeguata comprensione del percorso di apprendimento del bambino, facilitando la comunicazione tra scuola e famiglia.</a:t>
            </a:r>
            <a:endParaRPr sz="1700" b="0" i="0" u="none" strike="noStrike" cap="none"/>
          </a:p>
        </p:txBody>
      </p:sp>
      <p:sp>
        <p:nvSpPr>
          <p:cNvPr id="131" name="Google Shape;131;p15"/>
          <p:cNvSpPr/>
          <p:nvPr/>
        </p:nvSpPr>
        <p:spPr>
          <a:xfrm>
            <a:off x="11170500" y="7660200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/>
          <p:nvPr/>
        </p:nvSpPr>
        <p:spPr>
          <a:xfrm>
            <a:off x="758309" y="604957"/>
            <a:ext cx="7494151" cy="71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4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4450"/>
              <a:buFont typeface="Barlow"/>
              <a:buNone/>
            </a:pPr>
            <a:r>
              <a:rPr lang="en-US" sz="445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Come Supportare i Vostri Figli</a:t>
            </a:r>
            <a:endParaRPr sz="4450" b="0" i="0" u="none" strike="noStrike" cap="none"/>
          </a:p>
        </p:txBody>
      </p:sp>
      <p:sp>
        <p:nvSpPr>
          <p:cNvPr id="138" name="Google Shape;138;p16"/>
          <p:cNvSpPr/>
          <p:nvPr/>
        </p:nvSpPr>
        <p:spPr>
          <a:xfrm>
            <a:off x="1844635" y="2053947"/>
            <a:ext cx="2850713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Valorizzare l'Impegno</a:t>
            </a:r>
            <a:endParaRPr sz="2200" b="0" i="0" u="none" strike="noStrike" cap="none"/>
          </a:p>
        </p:txBody>
      </p:sp>
      <p:sp>
        <p:nvSpPr>
          <p:cNvPr id="139" name="Google Shape;139;p16"/>
          <p:cNvSpPr/>
          <p:nvPr/>
        </p:nvSpPr>
        <p:spPr>
          <a:xfrm>
            <a:off x="758309" y="2540079"/>
            <a:ext cx="3937040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Riconoscete e lodate l'impegno e la perseveranza, indipendentemente dal giudizio ricevuto</a:t>
            </a:r>
            <a:endParaRPr sz="1700" b="0" i="0" u="none" strike="noStrike" cap="none"/>
          </a:p>
        </p:txBody>
      </p:sp>
      <p:pic>
        <p:nvPicPr>
          <p:cNvPr id="140" name="Google Shape;140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270" y="1750933"/>
            <a:ext cx="4589740" cy="458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9290" y="2528828"/>
            <a:ext cx="324088" cy="4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9934932" y="2053947"/>
            <a:ext cx="2850713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Mantenere il Dialogo</a:t>
            </a:r>
            <a:endParaRPr sz="2200" b="0" i="0" u="none" strike="noStrike" cap="none"/>
          </a:p>
        </p:txBody>
      </p:sp>
      <p:sp>
        <p:nvSpPr>
          <p:cNvPr id="143" name="Google Shape;143;p16"/>
          <p:cNvSpPr/>
          <p:nvPr/>
        </p:nvSpPr>
        <p:spPr>
          <a:xfrm>
            <a:off x="9934932" y="2540079"/>
            <a:ext cx="3937159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Parlate regolarmente con vostro figlio del suo percorso scolastico in modo positivo e costruttivo</a:t>
            </a:r>
            <a:endParaRPr sz="1700" b="0" i="0" u="none" strike="noStrike" cap="none"/>
          </a:p>
        </p:txBody>
      </p:sp>
      <p:pic>
        <p:nvPicPr>
          <p:cNvPr id="144" name="Google Shape;144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0270" y="1750933"/>
            <a:ext cx="4589740" cy="458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7308" y="2919472"/>
            <a:ext cx="324088" cy="4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9934932" y="4511278"/>
            <a:ext cx="2850713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Offrire Aiuto Mirato</a:t>
            </a:r>
            <a:endParaRPr sz="2200" b="0" i="0" u="none" strike="noStrike" cap="none"/>
          </a:p>
        </p:txBody>
      </p:sp>
      <p:sp>
        <p:nvSpPr>
          <p:cNvPr id="147" name="Google Shape;147;p16"/>
          <p:cNvSpPr/>
          <p:nvPr/>
        </p:nvSpPr>
        <p:spPr>
          <a:xfrm>
            <a:off x="9934932" y="4997410"/>
            <a:ext cx="3937159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Identificate le aree che necessitano di supporto e create opportunità di apprendimento adeguate</a:t>
            </a:r>
            <a:endParaRPr sz="1700" b="0" i="0" u="none" strike="noStrike" cap="none"/>
          </a:p>
        </p:txBody>
      </p:sp>
      <p:pic>
        <p:nvPicPr>
          <p:cNvPr id="148" name="Google Shape;148;p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20270" y="1750933"/>
            <a:ext cx="4589740" cy="458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76664" y="5157490"/>
            <a:ext cx="324088" cy="4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>
            <a:off x="966430" y="4511278"/>
            <a:ext cx="3728918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Collaborare con gli Insegnanti</a:t>
            </a:r>
            <a:endParaRPr sz="2200" b="0" i="0" u="none" strike="noStrike" cap="none"/>
          </a:p>
        </p:txBody>
      </p:sp>
      <p:sp>
        <p:nvSpPr>
          <p:cNvPr id="151" name="Google Shape;151;p16"/>
          <p:cNvSpPr/>
          <p:nvPr/>
        </p:nvSpPr>
        <p:spPr>
          <a:xfrm>
            <a:off x="758309" y="4997410"/>
            <a:ext cx="3937040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Mantenete un contatto regolare con gli insegnanti per allineare gli sforzi educativi</a:t>
            </a:r>
            <a:endParaRPr sz="1700" b="0" i="0" u="none" strike="noStrike" cap="none"/>
          </a:p>
        </p:txBody>
      </p:sp>
      <p:pic>
        <p:nvPicPr>
          <p:cNvPr id="152" name="Google Shape;152;p16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20270" y="1750933"/>
            <a:ext cx="4589740" cy="458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38646" y="4766846"/>
            <a:ext cx="324088" cy="4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/>
          <p:nvPr/>
        </p:nvSpPr>
        <p:spPr>
          <a:xfrm>
            <a:off x="758309" y="6584394"/>
            <a:ext cx="13113782" cy="10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Ricordate che il vostro atteggiamento verso il sistema di valutazione influenza quello di vostro figlio. Concentratevi sul processo di apprendimento piuttosto che esclusivamente sui risultati, aiutando il bambino a sviluppare una mentalità di crescita e resilienza.</a:t>
            </a:r>
            <a:endParaRPr sz="1700" b="0" i="0" u="none" strike="noStrike" cap="none"/>
          </a:p>
        </p:txBody>
      </p:sp>
      <p:sp>
        <p:nvSpPr>
          <p:cNvPr id="155" name="Google Shape;155;p16"/>
          <p:cNvSpPr/>
          <p:nvPr/>
        </p:nvSpPr>
        <p:spPr>
          <a:xfrm>
            <a:off x="11170500" y="7660200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758309" y="1406128"/>
            <a:ext cx="9004935" cy="71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42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4450"/>
              <a:buFont typeface="Barlow"/>
              <a:buNone/>
            </a:pPr>
            <a:r>
              <a:rPr lang="en-US" sz="445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Canali di Comunicazione e Supporto</a:t>
            </a:r>
            <a:endParaRPr sz="4450" b="0" i="0" u="none" strike="noStrike" cap="none"/>
          </a:p>
        </p:txBody>
      </p:sp>
      <p:sp>
        <p:nvSpPr>
          <p:cNvPr id="162" name="Google Shape;162;p17"/>
          <p:cNvSpPr/>
          <p:nvPr/>
        </p:nvSpPr>
        <p:spPr>
          <a:xfrm>
            <a:off x="758309" y="2552105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997" y="2582049"/>
            <a:ext cx="342067" cy="42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/>
          <p:nvPr/>
        </p:nvSpPr>
        <p:spPr>
          <a:xfrm>
            <a:off x="1462326" y="2626519"/>
            <a:ext cx="2850713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Incontri Informativi</a:t>
            </a:r>
            <a:endParaRPr sz="2200" b="0" i="0" u="none" strike="noStrike" cap="none"/>
          </a:p>
        </p:txBody>
      </p:sp>
      <p:sp>
        <p:nvSpPr>
          <p:cNvPr id="165" name="Google Shape;165;p17"/>
          <p:cNvSpPr/>
          <p:nvPr/>
        </p:nvSpPr>
        <p:spPr>
          <a:xfrm>
            <a:off x="1462326" y="3112651"/>
            <a:ext cx="3486745" cy="27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Partecipate agli incontri dedicati organizzati dalla scuola per approfondire il tema della nuova valutazione. Saranno occasioni preziose per porre domande e chiarire dubbi direttamente con gli insegnanti e la dirigenza.</a:t>
            </a:r>
            <a:endParaRPr sz="1700" b="0" i="0" u="none" strike="noStrike" cap="none"/>
          </a:p>
        </p:txBody>
      </p:sp>
      <p:sp>
        <p:nvSpPr>
          <p:cNvPr id="166" name="Google Shape;166;p17"/>
          <p:cNvSpPr/>
          <p:nvPr/>
        </p:nvSpPr>
        <p:spPr>
          <a:xfrm>
            <a:off x="5219819" y="2552105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507" y="2582049"/>
            <a:ext cx="342067" cy="42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5923836" y="2626519"/>
            <a:ext cx="2850713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2200"/>
              <a:buFont typeface="Barlow"/>
              <a:buNone/>
            </a:pPr>
            <a:r>
              <a:rPr lang="en-US" sz="22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Risorse Digitali</a:t>
            </a:r>
            <a:endParaRPr sz="2200" b="0" i="0" u="none" strike="noStrike" cap="none"/>
          </a:p>
        </p:txBody>
      </p:sp>
      <p:sp>
        <p:nvSpPr>
          <p:cNvPr id="169" name="Google Shape;169;p17"/>
          <p:cNvSpPr/>
          <p:nvPr/>
        </p:nvSpPr>
        <p:spPr>
          <a:xfrm>
            <a:off x="5923836" y="3112651"/>
            <a:ext cx="3486745" cy="27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Consultate regolarmente il sito web della scuola dove troverete materiali informativi, FAQ e aggiornamenti sul nuovo sistema di valutazione. Verranno inoltre inviati aggiornamenti via email con documentazione dettagliata.</a:t>
            </a:r>
            <a:endParaRPr sz="1700" b="0" i="0" u="none" strike="noStrike" cap="none"/>
          </a:p>
        </p:txBody>
      </p:sp>
      <p:sp>
        <p:nvSpPr>
          <p:cNvPr id="174" name="Google Shape;174;p17"/>
          <p:cNvSpPr/>
          <p:nvPr/>
        </p:nvSpPr>
        <p:spPr>
          <a:xfrm>
            <a:off x="758309" y="6426614"/>
            <a:ext cx="13113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La nostra scuola si impegna a mantenere un dialogo aperto e costruttivo con tutte le famiglie. Non esitate a contattarci per qualsiasi chiarimento o supporto aggiuntivo di cui possiate aver bisogno durante questa fase di transizione.</a:t>
            </a:r>
            <a:endParaRPr sz="1700" b="0" i="0" u="none" strike="noStrike" cap="none"/>
          </a:p>
        </p:txBody>
      </p:sp>
      <p:sp>
        <p:nvSpPr>
          <p:cNvPr id="175" name="Google Shape;175;p17"/>
          <p:cNvSpPr/>
          <p:nvPr/>
        </p:nvSpPr>
        <p:spPr>
          <a:xfrm>
            <a:off x="11170500" y="7660200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643295" y="840224"/>
            <a:ext cx="4836914" cy="60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3C4E"/>
              </a:buClr>
              <a:buSzPts val="3800"/>
              <a:buFont typeface="Barlow"/>
              <a:buNone/>
            </a:pPr>
            <a:r>
              <a:rPr lang="en-US" sz="3800" b="1" i="0" u="none" strike="noStrike" cap="non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Domande Frequenti</a:t>
            </a:r>
            <a:endParaRPr sz="3800" b="0" i="0" u="none" strike="noStrike" cap="none"/>
          </a:p>
        </p:txBody>
      </p:sp>
      <p:sp>
        <p:nvSpPr>
          <p:cNvPr id="182" name="Google Shape;182;p18"/>
          <p:cNvSpPr/>
          <p:nvPr/>
        </p:nvSpPr>
        <p:spPr>
          <a:xfrm>
            <a:off x="7303770" y="1812369"/>
            <a:ext cx="22860" cy="4782145"/>
          </a:xfrm>
          <a:prstGeom prst="roundRect">
            <a:avLst>
              <a:gd name="adj" fmla="val 1206080"/>
            </a:avLst>
          </a:prstGeom>
          <a:solidFill>
            <a:srgbClr val="BACF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6579930" y="2007632"/>
            <a:ext cx="551378" cy="22860"/>
          </a:xfrm>
          <a:prstGeom prst="roundRect">
            <a:avLst>
              <a:gd name="adj" fmla="val 1206080"/>
            </a:avLst>
          </a:prstGeom>
          <a:solidFill>
            <a:srgbClr val="BACF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108448" y="1812369"/>
            <a:ext cx="413504" cy="413504"/>
          </a:xfrm>
          <a:prstGeom prst="roundRect">
            <a:avLst>
              <a:gd name="adj" fmla="val 66676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0063" y="1837730"/>
            <a:ext cx="290155" cy="3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/>
          <p:nvPr/>
        </p:nvSpPr>
        <p:spPr>
          <a:xfrm>
            <a:off x="1886664" y="1875473"/>
            <a:ext cx="4509611" cy="3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00"/>
              <a:buFont typeface="Barlow"/>
              <a:buNone/>
            </a:pPr>
            <a:r>
              <a:rPr lang="en-US" sz="19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Quando</a:t>
            </a:r>
            <a:r>
              <a:rPr lang="en-US" sz="19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9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entrerà</a:t>
            </a:r>
            <a:r>
              <a:rPr lang="en-US" sz="19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in </a:t>
            </a:r>
            <a:r>
              <a:rPr lang="en-US" sz="19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vigore</a:t>
            </a:r>
            <a:r>
              <a:rPr lang="en-US" sz="19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9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il</a:t>
            </a:r>
            <a:r>
              <a:rPr lang="en-US" sz="19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9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nuovo</a:t>
            </a:r>
            <a:r>
              <a:rPr lang="en-US" sz="19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900" b="1" i="0" u="none" strike="noStrike" cap="none" dirty="0" err="1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sistema</a:t>
            </a:r>
            <a:r>
              <a:rPr lang="en-US" sz="1900" b="1" i="0" u="none" strike="noStrike" cap="none" dirty="0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sz="1900" b="0" i="0" u="none" strike="noStrike" cap="none" dirty="0"/>
          </a:p>
        </p:txBody>
      </p:sp>
      <p:sp>
        <p:nvSpPr>
          <p:cNvPr id="187" name="Google Shape;187;p18"/>
          <p:cNvSpPr/>
          <p:nvPr/>
        </p:nvSpPr>
        <p:spPr>
          <a:xfrm>
            <a:off x="643295" y="2639290"/>
            <a:ext cx="5861414" cy="124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nuovo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valutazione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giudizi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sintetici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sarà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applicato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partire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dall'anno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scolastico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corrente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seguendo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disposizioni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dell'Ordinanza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Ministeriale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3/2025.</a:t>
            </a:r>
            <a:endParaRPr sz="1400" b="0" i="0" u="none" strike="noStrike" cap="none" dirty="0"/>
          </a:p>
        </p:txBody>
      </p:sp>
      <p:sp>
        <p:nvSpPr>
          <p:cNvPr id="188" name="Google Shape;188;p18"/>
          <p:cNvSpPr/>
          <p:nvPr/>
        </p:nvSpPr>
        <p:spPr>
          <a:xfrm>
            <a:off x="7499092" y="3110389"/>
            <a:ext cx="551378" cy="22860"/>
          </a:xfrm>
          <a:prstGeom prst="roundRect">
            <a:avLst>
              <a:gd name="adj" fmla="val 1206080"/>
            </a:avLst>
          </a:prstGeom>
          <a:solidFill>
            <a:srgbClr val="BACF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7108448" y="2915126"/>
            <a:ext cx="413504" cy="413504"/>
          </a:xfrm>
          <a:prstGeom prst="roundRect">
            <a:avLst>
              <a:gd name="adj" fmla="val 66676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0063" y="2940487"/>
            <a:ext cx="290155" cy="3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>
            <a:off x="8234124" y="2978229"/>
            <a:ext cx="4732258" cy="3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00"/>
              <a:buFont typeface="Barlow"/>
              <a:buNone/>
            </a:pPr>
            <a:r>
              <a:rPr lang="en-US" sz="19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Come influirà sulla motivazione di mio figlio?</a:t>
            </a:r>
            <a:endParaRPr sz="1900" b="0" i="0" u="none" strike="noStrike" cap="none"/>
          </a:p>
        </p:txBody>
      </p:sp>
      <p:sp>
        <p:nvSpPr>
          <p:cNvPr id="192" name="Google Shape;192;p18"/>
          <p:cNvSpPr/>
          <p:nvPr/>
        </p:nvSpPr>
        <p:spPr>
          <a:xfrm>
            <a:off x="8275320" y="3615559"/>
            <a:ext cx="5711785" cy="95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L'impatto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sulla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motivazione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dipenderà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molto da come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noi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adulti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presentiamo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gestiamo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cambiamento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 È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importante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enfatizzare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valore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dell'apprendimento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dell'impegno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non solo del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giudizio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ricevuto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 dirty="0"/>
          </a:p>
        </p:txBody>
      </p:sp>
      <p:sp>
        <p:nvSpPr>
          <p:cNvPr id="193" name="Google Shape;193;p18"/>
          <p:cNvSpPr/>
          <p:nvPr/>
        </p:nvSpPr>
        <p:spPr>
          <a:xfrm>
            <a:off x="6579930" y="4120039"/>
            <a:ext cx="551378" cy="22860"/>
          </a:xfrm>
          <a:prstGeom prst="roundRect">
            <a:avLst>
              <a:gd name="adj" fmla="val 1206080"/>
            </a:avLst>
          </a:prstGeom>
          <a:solidFill>
            <a:srgbClr val="BACF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7108448" y="3924776"/>
            <a:ext cx="413504" cy="413504"/>
          </a:xfrm>
          <a:prstGeom prst="roundRect">
            <a:avLst>
              <a:gd name="adj" fmla="val 66676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0063" y="3950137"/>
            <a:ext cx="290155" cy="3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643295" y="3987879"/>
            <a:ext cx="5752981" cy="60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00"/>
              <a:buFont typeface="Barlow"/>
              <a:buNone/>
            </a:pPr>
            <a:r>
              <a:rPr lang="en-US" sz="19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Posso richiedere spiegazioni più dettagliate sul giudizio?</a:t>
            </a:r>
            <a:endParaRPr sz="1900" b="0" i="0" u="none" strike="noStrike" cap="none"/>
          </a:p>
        </p:txBody>
      </p:sp>
      <p:sp>
        <p:nvSpPr>
          <p:cNvPr id="197" name="Google Shape;197;p18"/>
          <p:cNvSpPr/>
          <p:nvPr/>
        </p:nvSpPr>
        <p:spPr>
          <a:xfrm>
            <a:off x="643295" y="4702493"/>
            <a:ext cx="5752981" cy="88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Assolutamente sì. Gli insegnanti sono disponibili durante i colloqui individuali per fornire spiegazioni più approfondite e specifiche riguardo ai giudizi assegnati in ogni disciplina.</a:t>
            </a:r>
            <a:endParaRPr sz="1400" b="0" i="0" u="none" strike="noStrike" cap="none"/>
          </a:p>
        </p:txBody>
      </p:sp>
      <p:sp>
        <p:nvSpPr>
          <p:cNvPr id="198" name="Google Shape;198;p18"/>
          <p:cNvSpPr/>
          <p:nvPr/>
        </p:nvSpPr>
        <p:spPr>
          <a:xfrm>
            <a:off x="7499092" y="5133737"/>
            <a:ext cx="551378" cy="22860"/>
          </a:xfrm>
          <a:prstGeom prst="roundRect">
            <a:avLst>
              <a:gd name="adj" fmla="val 1206080"/>
            </a:avLst>
          </a:prstGeom>
          <a:solidFill>
            <a:srgbClr val="BACF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7108448" y="4938474"/>
            <a:ext cx="413504" cy="413504"/>
          </a:xfrm>
          <a:prstGeom prst="roundRect">
            <a:avLst>
              <a:gd name="adj" fmla="val 66676"/>
            </a:avLst>
          </a:prstGeom>
          <a:solidFill>
            <a:srgbClr val="D4E9F7"/>
          </a:solidFill>
          <a:ln w="9525" cap="flat" cmpd="sng">
            <a:solidFill>
              <a:srgbClr val="BACF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1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0063" y="4963835"/>
            <a:ext cx="290155" cy="3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8234124" y="5001578"/>
            <a:ext cx="5408533" cy="3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900"/>
              <a:buFont typeface="Barlow"/>
              <a:buNone/>
            </a:pPr>
            <a:r>
              <a:rPr lang="en-US" sz="1900" b="1" i="0" u="none" strike="noStrike" cap="none">
                <a:solidFill>
                  <a:srgbClr val="384653"/>
                </a:solidFill>
                <a:latin typeface="Barlow"/>
                <a:ea typeface="Barlow"/>
                <a:cs typeface="Barlow"/>
                <a:sym typeface="Barlow"/>
              </a:rPr>
              <a:t>Come posso prepararmi per questo cambiamento?</a:t>
            </a:r>
            <a:endParaRPr sz="1900" b="0" i="0" u="none" strike="noStrike" cap="none"/>
          </a:p>
        </p:txBody>
      </p:sp>
      <p:sp>
        <p:nvSpPr>
          <p:cNvPr id="202" name="Google Shape;202;p18"/>
          <p:cNvSpPr/>
          <p:nvPr/>
        </p:nvSpPr>
        <p:spPr>
          <a:xfrm>
            <a:off x="8298180" y="5584746"/>
            <a:ext cx="5688925" cy="100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Partecipate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agli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incontri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informativi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leggete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materiale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fornito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dalla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scuola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mantenete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dialogo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aperto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gli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insegnanti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 La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collaborazione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scuola-famiglia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è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essenziale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per una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transizione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serena.</a:t>
            </a:r>
            <a:endParaRPr sz="1400" b="0" i="0" u="none" strike="noStrike" cap="none" dirty="0"/>
          </a:p>
        </p:txBody>
      </p:sp>
      <p:sp>
        <p:nvSpPr>
          <p:cNvPr id="203" name="Google Shape;203;p18"/>
          <p:cNvSpPr/>
          <p:nvPr/>
        </p:nvSpPr>
        <p:spPr>
          <a:xfrm>
            <a:off x="643295" y="6929663"/>
            <a:ext cx="13343811" cy="45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384653"/>
              </a:buClr>
              <a:buSzPts val="1400"/>
              <a:buFont typeface="Montserrat"/>
              <a:buNone/>
            </a:pP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Per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qualsiasi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altra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domanda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non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affrontata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questa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presentazione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, vi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invitiamo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parlarne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direttamente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gli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insegnanti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. Il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nostro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obiettivo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comune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è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garantire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benessere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successo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scolastico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1400" b="0" i="0" u="none" strike="noStrike" cap="none" dirty="0" err="1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ogni</a:t>
            </a:r>
            <a:r>
              <a:rPr lang="en-US" sz="1400" b="0" i="0" u="none" strike="noStrike" cap="none" dirty="0">
                <a:solidFill>
                  <a:srgbClr val="384653"/>
                </a:solidFill>
                <a:latin typeface="Montserrat"/>
                <a:ea typeface="Montserrat"/>
                <a:cs typeface="Montserrat"/>
                <a:sym typeface="Montserrat"/>
              </a:rPr>
              <a:t> bambino.</a:t>
            </a:r>
            <a:endParaRPr sz="1400" b="0" i="0" u="none" strike="noStrike" cap="none" dirty="0"/>
          </a:p>
        </p:txBody>
      </p:sp>
      <p:sp>
        <p:nvSpPr>
          <p:cNvPr id="204" name="Google Shape;204;p18"/>
          <p:cNvSpPr/>
          <p:nvPr/>
        </p:nvSpPr>
        <p:spPr>
          <a:xfrm>
            <a:off x="11077225" y="7600225"/>
            <a:ext cx="34599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1045</Words>
  <Application>Microsoft Office PowerPoint</Application>
  <PresentationFormat>Personalizzato</PresentationFormat>
  <Paragraphs>80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Barlow</vt:lpstr>
      <vt:lpstr>Montserrat</vt:lpstr>
      <vt:lpstr>Montserrat Medium</vt:lpstr>
      <vt:lpstr>Calibri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Passi</dc:creator>
  <cp:lastModifiedBy>anita disanto</cp:lastModifiedBy>
  <cp:revision>6</cp:revision>
  <dcterms:modified xsi:type="dcterms:W3CDTF">2025-05-13T06:48:08Z</dcterms:modified>
</cp:coreProperties>
</file>